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92"/>
    <p:restoredTop sz="94660"/>
  </p:normalViewPr>
  <p:slideViewPr>
    <p:cSldViewPr>
      <p:cViewPr varScale="1">
        <p:scale>
          <a:sx n="149" d="100"/>
          <a:sy n="149" d="100"/>
        </p:scale>
        <p:origin x="-13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図形 85"/>
          <p:cNvSpPr/>
          <p:nvPr/>
        </p:nvSpPr>
        <p:spPr>
          <a:xfrm>
            <a:off x="4446216" y="797375"/>
            <a:ext cx="4507732" cy="2436097"/>
          </a:xfrm>
          <a:prstGeom prst="roundRect">
            <a:avLst/>
          </a:prstGeom>
          <a:solidFill>
            <a:srgbClr val="FFE69A"/>
          </a:solidFill>
          <a:ln w="12700" cap="flat" cmpd="sng" algn="ctr">
            <a:solidFill>
              <a:srgbClr val="FFFFBE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8" name="図形 83"/>
          <p:cNvSpPr/>
          <p:nvPr/>
        </p:nvSpPr>
        <p:spPr>
          <a:xfrm>
            <a:off x="105833" y="796863"/>
            <a:ext cx="4178175" cy="3316193"/>
          </a:xfrm>
          <a:prstGeom prst="roundRect">
            <a:avLst/>
          </a:prstGeom>
          <a:solidFill>
            <a:srgbClr val="FFA0A0">
              <a:alpha val="63000"/>
            </a:srgbClr>
          </a:solidFill>
          <a:ln w="12700" cap="flat" cmpd="sng" algn="ctr">
            <a:solidFill>
              <a:srgbClr val="FFA0A0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9" name="四角形 65"/>
          <p:cNvSpPr>
            <a:spLocks noGrp="1"/>
          </p:cNvSpPr>
          <p:nvPr>
            <p:ph type="title"/>
          </p:nvPr>
        </p:nvSpPr>
        <p:spPr>
          <a:xfrm>
            <a:off x="313185" y="51750"/>
            <a:ext cx="8229600" cy="745592"/>
          </a:xfrm>
          <a:prstGeom prst="rect">
            <a:avLst/>
          </a:prstGeom>
        </p:spPr>
        <p:txBody>
          <a:bodyPr>
            <a:normAutofit/>
          </a:bodyPr>
          <a:p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9月20日から26日は動物愛護週間です。</a:t>
            </a:r>
            <a:endParaRPr kumimoji="1" lang="ja-JP" altLang="en-US" b="1" i="0">
              <a:ln w="6350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gradFill>
                <a:gsLst>
                  <a:gs pos="0">
                    <a:schemeClr val="tx2">
                      <a:lumMod val="75000"/>
                    </a:schemeClr>
                  </a:gs>
                  <a:gs pos="50000">
                    <a:schemeClr val="tx2">
                      <a:lumMod val="50000"/>
                    </a:schemeClr>
                  </a:gs>
                  <a:gs pos="58000">
                    <a:schemeClr val="tx2">
                      <a:lumMod val="60000"/>
                      <a:lumOff val="40000"/>
                    </a:schemeClr>
                  </a:gs>
                </a:gsLst>
                <a:lin ang="16200000" scaled="0"/>
                <a:tileRect/>
              </a:gradFill>
              <a:effectLst/>
            </a:endParaRPr>
          </a:p>
          <a:p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動物</a:t>
            </a:r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は</a:t>
            </a:r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、</a:t>
            </a:r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愛情</a:t>
            </a:r>
            <a:r>
              <a:rPr kumimoji="1" lang="ja-JP" altLang="en-US" sz="2000" b="1" i="0">
                <a:ln w="6350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50000">
                      <a:schemeClr val="tx2">
                        <a:lumMod val="50000"/>
                      </a:schemeClr>
                    </a:gs>
                    <a:gs pos="58000">
                      <a:schemeClr val="tx2">
                        <a:lumMod val="60000"/>
                        <a:lumOff val="40000"/>
                      </a:schemeClr>
                    </a:gs>
                  </a:gsLst>
                  <a:lin ang="16200000" scaled="0"/>
                  <a:tileRect/>
                </a:gradFill>
                <a:effectLst/>
              </a:rPr>
              <a:t>と責任を持って最期まで飼いましょう。</a:t>
            </a:r>
            <a:endParaRPr kumimoji="1" lang="ja-JP" altLang="en-US" sz="2000" b="1" i="0">
              <a:ln w="6350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gradFill>
                <a:gsLst>
                  <a:gs pos="0">
                    <a:schemeClr val="tx2">
                      <a:lumMod val="75000"/>
                    </a:schemeClr>
                  </a:gs>
                  <a:gs pos="50000">
                    <a:schemeClr val="tx2">
                      <a:lumMod val="50000"/>
                    </a:schemeClr>
                  </a:gs>
                  <a:gs pos="58000">
                    <a:schemeClr val="tx2">
                      <a:lumMod val="60000"/>
                      <a:lumOff val="40000"/>
                    </a:schemeClr>
                  </a:gs>
                </a:gsLst>
                <a:lin ang="16200000" scaled="0"/>
                <a:tileRect/>
              </a:gradFill>
              <a:effectLst/>
            </a:endParaRPr>
          </a:p>
        </p:txBody>
      </p:sp>
      <p:pic>
        <p:nvPicPr>
          <p:cNvPr id="1110" name="四角形 67"/>
          <p:cNvPicPr>
            <a:picLocks noGrp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953089" y="627750"/>
            <a:ext cx="998593" cy="922197"/>
          </a:xfrm>
          <a:prstGeom prst="rect">
            <a:avLst/>
          </a:prstGeom>
        </p:spPr>
      </p:pic>
      <p:pic>
        <p:nvPicPr>
          <p:cNvPr id="1111" name="四角形 66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8000" y="676464"/>
            <a:ext cx="902911" cy="996964"/>
          </a:xfrm>
          <a:prstGeom prst="rect">
            <a:avLst/>
          </a:prstGeom>
          <a:ln/>
          <a:effectLst/>
        </p:spPr>
      </p:pic>
      <p:sp>
        <p:nvSpPr>
          <p:cNvPr id="1112" name="テキスト 73"/>
          <p:cNvSpPr txBox="1"/>
          <p:nvPr/>
        </p:nvSpPr>
        <p:spPr>
          <a:xfrm>
            <a:off x="828000" y="824338"/>
            <a:ext cx="3386235" cy="1014770"/>
          </a:xfrm>
          <a:prstGeom prst="rect">
            <a:avLst/>
          </a:prstGeom>
          <a:ln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/>
              <a:t>★生後91日以上の犬は、町への登録と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狂犬病予防注射を実施しなくてはなりません。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家族</a:t>
            </a:r>
            <a:r>
              <a:rPr lang="ja-JP" altLang="en-US" sz="1200"/>
              <a:t>と</a:t>
            </a:r>
            <a:r>
              <a:rPr lang="ja-JP" altLang="en-US" sz="1200"/>
              <a:t>犬</a:t>
            </a:r>
            <a:r>
              <a:rPr lang="ja-JP" altLang="en-US" sz="1200"/>
              <a:t>の健康</a:t>
            </a:r>
            <a:r>
              <a:rPr lang="ja-JP" altLang="en-US" sz="1200"/>
              <a:t>と安全</a:t>
            </a:r>
            <a:r>
              <a:rPr lang="ja-JP" altLang="en-US" sz="1200"/>
              <a:t>の</a:t>
            </a:r>
            <a:r>
              <a:rPr lang="ja-JP" altLang="en-US" sz="1200"/>
              <a:t>ために</a:t>
            </a:r>
            <a:r>
              <a:rPr lang="ja-JP" altLang="en-US" sz="1200"/>
              <a:t>必ず</a:t>
            </a:r>
            <a:r>
              <a:rPr lang="ja-JP" altLang="en-US" sz="1200"/>
              <a:t>実施</a:t>
            </a:r>
            <a:r>
              <a:rPr lang="ja-JP" altLang="en-US" sz="1200"/>
              <a:t>しましょう</a:t>
            </a:r>
            <a:r>
              <a:rPr lang="ja-JP" altLang="en-US" sz="1200"/>
              <a:t>。（町への登録とマイクロチップ情報登録は</a:t>
            </a:r>
            <a:r>
              <a:rPr lang="ja-JP" altLang="en-US" sz="1200" u="dbl"/>
              <a:t>どちらも必要です</a:t>
            </a:r>
            <a:r>
              <a:rPr lang="ja-JP" altLang="en-US" sz="1200"/>
              <a:t>。）</a:t>
            </a:r>
            <a:endParaRPr lang="ja-JP" altLang="en-US" sz="1200"/>
          </a:p>
        </p:txBody>
      </p:sp>
      <p:sp>
        <p:nvSpPr>
          <p:cNvPr id="1113" name="テキスト 74"/>
          <p:cNvSpPr txBox="1"/>
          <p:nvPr/>
        </p:nvSpPr>
        <p:spPr>
          <a:xfrm>
            <a:off x="251886" y="1839515"/>
            <a:ext cx="4027879" cy="101477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/>
              <a:t>★石川町では年間数頭が迷子犬として保護されています。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リードや首輪が壊れて</a:t>
            </a:r>
            <a:r>
              <a:rPr lang="ja-JP" altLang="en-US" sz="1200"/>
              <a:t>迷子になることがないように、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定期的に点検を行いましょう。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万が一の時に</a:t>
            </a:r>
            <a:r>
              <a:rPr lang="ja-JP" altLang="en-US" sz="1200"/>
              <a:t>飼い主が</a:t>
            </a:r>
            <a:r>
              <a:rPr lang="ja-JP" altLang="en-US" sz="1200"/>
              <a:t>わかるように</a:t>
            </a:r>
            <a:r>
              <a:rPr lang="ja-JP" altLang="en-US" sz="1200"/>
              <a:t>鑑札</a:t>
            </a:r>
            <a:r>
              <a:rPr lang="ja-JP" altLang="en-US" sz="1200"/>
              <a:t>、</a:t>
            </a:r>
            <a:r>
              <a:rPr lang="ja-JP" altLang="en-US" sz="1200"/>
              <a:t>注射済票、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マイクロチップを取り付け</a:t>
            </a:r>
            <a:r>
              <a:rPr lang="ja-JP" altLang="en-US" sz="1200"/>
              <a:t>ておきましょう</a:t>
            </a:r>
            <a:r>
              <a:rPr lang="ja-JP" altLang="en-US" sz="1200"/>
              <a:t>。</a:t>
            </a:r>
            <a:endParaRPr lang="ja-JP" altLang="en-US" sz="1200"/>
          </a:p>
        </p:txBody>
      </p:sp>
      <p:sp>
        <p:nvSpPr>
          <p:cNvPr id="1114" name="テキスト 75"/>
          <p:cNvSpPr txBox="1"/>
          <p:nvPr/>
        </p:nvSpPr>
        <p:spPr>
          <a:xfrm>
            <a:off x="251886" y="2879787"/>
            <a:ext cx="3972991" cy="460772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★散歩のときには必ずリードを付け、フンは持ち帰るようにしましょう。</a:t>
            </a:r>
            <a:endParaRPr lang="ja-JP" altLang="en-US" sz="1200"/>
          </a:p>
        </p:txBody>
      </p:sp>
      <p:sp>
        <p:nvSpPr>
          <p:cNvPr id="1115" name="テキスト 76"/>
          <p:cNvSpPr txBox="1"/>
          <p:nvPr/>
        </p:nvSpPr>
        <p:spPr>
          <a:xfrm>
            <a:off x="4644216" y="904509"/>
            <a:ext cx="3312000" cy="64543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★猫は「室内飼い」をしてください。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交通事故、病気、迷子で家に戻れなくなるかもしれません。</a:t>
            </a:r>
            <a:endParaRPr lang="ja-JP" altLang="en-US" sz="1200"/>
          </a:p>
        </p:txBody>
      </p:sp>
      <p:sp>
        <p:nvSpPr>
          <p:cNvPr id="1116" name="テキスト 77"/>
          <p:cNvSpPr txBox="1"/>
          <p:nvPr/>
        </p:nvSpPr>
        <p:spPr>
          <a:xfrm>
            <a:off x="4644216" y="1608722"/>
            <a:ext cx="4176000" cy="460772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★万が一の時のために迷子札、マイクロチップをつけて</a:t>
            </a:r>
            <a:endParaRPr lang="ja-JP" altLang="en-US" sz="1200"/>
          </a:p>
          <a:p>
            <a:pPr>
              <a:defRPr lang="ja-JP" altLang="en-US"/>
            </a:pPr>
            <a:r>
              <a:rPr lang="ja-JP" altLang="en-US" sz="1200"/>
              <a:t>飼い主</a:t>
            </a:r>
            <a:r>
              <a:rPr lang="ja-JP" altLang="en-US" sz="1200"/>
              <a:t>が</a:t>
            </a:r>
            <a:r>
              <a:rPr lang="ja-JP" altLang="en-US" sz="1200"/>
              <a:t>わかるようにしておきましょう。</a:t>
            </a:r>
            <a:endParaRPr lang="ja-JP" altLang="en-US" sz="1200"/>
          </a:p>
        </p:txBody>
      </p:sp>
      <p:sp>
        <p:nvSpPr>
          <p:cNvPr id="1117" name="テキスト 78"/>
          <p:cNvSpPr txBox="1"/>
          <p:nvPr/>
        </p:nvSpPr>
        <p:spPr>
          <a:xfrm>
            <a:off x="4644216" y="2141569"/>
            <a:ext cx="4176000" cy="147643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200" b="0"/>
              <a:t>★</a:t>
            </a:r>
            <a:r>
              <a:rPr lang="ja-JP" altLang="en-US" sz="1200" b="0"/>
              <a:t>野良猫にエサ</a:t>
            </a:r>
            <a:r>
              <a:rPr lang="ja-JP" altLang="en-US" sz="1200" b="0"/>
              <a:t>を与えた結果、不幸な子猫が生まれる</a:t>
            </a:r>
            <a:endParaRPr sz="1200" b="0"/>
          </a:p>
          <a:p>
            <a:pPr algn="l"/>
            <a:r>
              <a:rPr lang="ja-JP" altLang="en-US" sz="1200" b="0"/>
              <a:t>　</a:t>
            </a:r>
            <a:r>
              <a:rPr lang="ja-JP" altLang="en-US" sz="1200" b="0"/>
              <a:t>ケースが増えています。</a:t>
            </a:r>
            <a:r>
              <a:rPr lang="ja-JP" altLang="en-US" sz="1200" b="0"/>
              <a:t> </a:t>
            </a:r>
            <a:endParaRPr lang="ja-JP" altLang="en-US" sz="1200" b="0"/>
          </a:p>
          <a:p>
            <a:r>
              <a:rPr lang="ja-JP" altLang="en-US" sz="1200" b="0" u="sng"/>
              <a:t>「かわいそうだから」という理由であっても、</a:t>
            </a:r>
            <a:r>
              <a:rPr lang="ja-JP" altLang="en-US" sz="1200" b="0" u="sng"/>
              <a:t>野良猫にエサを与えている方は、その猫の飼い主</a:t>
            </a:r>
            <a:r>
              <a:rPr lang="ja-JP" altLang="en-US" sz="1200" b="0" u="sng"/>
              <a:t>とみなされ、飼い主としての責任が発生します。</a:t>
            </a:r>
            <a:r>
              <a:rPr lang="ja-JP" altLang="en-US" sz="1200" b="0" u="sng"/>
              <a:t> </a:t>
            </a:r>
            <a:endParaRPr lang="ja-JP" altLang="en-US" sz="1200" b="0" u="sng"/>
          </a:p>
          <a:p>
            <a:r>
              <a:rPr lang="ja-JP" altLang="en-US"/>
              <a:t> </a:t>
            </a:r>
          </a:p>
          <a:p>
            <a:pPr>
              <a:defRPr lang="ja-JP" altLang="en-US"/>
            </a:pPr>
            <a:endParaRPr lang="ja-JP" altLang="en-US" sz="1200"/>
          </a:p>
        </p:txBody>
      </p:sp>
      <p:sp>
        <p:nvSpPr>
          <p:cNvPr id="1118" name="テキスト 80"/>
          <p:cNvSpPr txBox="1"/>
          <p:nvPr/>
        </p:nvSpPr>
        <p:spPr>
          <a:xfrm>
            <a:off x="251587" y="3390067"/>
            <a:ext cx="3962649" cy="64543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200"/>
              <a:t>★</a:t>
            </a:r>
            <a:r>
              <a:rPr lang="ja-JP" altLang="en-US" sz="1200"/>
              <a:t>犬や猫がみだりに繁殖し数が増え、適正な飼養ができなくなるおそれがある場合には、飼い主の義務として不妊去勢手術を受けさせてください。</a:t>
            </a:r>
            <a:endParaRPr lang="ja-JP" altLang="en-US" sz="1200"/>
          </a:p>
        </p:txBody>
      </p:sp>
      <p:sp>
        <p:nvSpPr>
          <p:cNvPr id="1119" name="テキスト 81"/>
          <p:cNvSpPr txBox="1"/>
          <p:nvPr/>
        </p:nvSpPr>
        <p:spPr>
          <a:xfrm>
            <a:off x="306733" y="4180641"/>
            <a:ext cx="3833365" cy="968603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200" b="1"/>
              <a:t>飼犬・飼猫が逃げてしまったら、動物愛護センター、</a:t>
            </a:r>
            <a:endParaRPr lang="ja-JP" altLang="en-US" b="1"/>
          </a:p>
          <a:p>
            <a:pPr algn="l"/>
            <a:r>
              <a:rPr lang="ja-JP" altLang="en-US" sz="1200" b="1"/>
              <a:t>市町村、警察署へすぐに連絡をしましょう。</a:t>
            </a:r>
            <a:endParaRPr lang="ja-JP" altLang="en-US" sz="1200" b="1"/>
          </a:p>
          <a:p>
            <a:pPr algn="l"/>
            <a:r>
              <a:rPr lang="ja-JP" altLang="en-US" sz="1100"/>
              <a:t>福島県動物愛護センター　　　　　☎024-953-6400</a:t>
            </a:r>
            <a:endParaRPr lang="ja-JP" altLang="en-US" sz="1200"/>
          </a:p>
          <a:p>
            <a:pPr algn="l"/>
            <a:r>
              <a:rPr lang="ja-JP" altLang="en-US" sz="1100"/>
              <a:t>石川町役場防災環境課環境対策係　☎0247-26-9122</a:t>
            </a:r>
            <a:endParaRPr lang="ja-JP" altLang="en-US" sz="1100"/>
          </a:p>
          <a:p>
            <a:pPr algn="l"/>
            <a:r>
              <a:rPr lang="ja-JP" altLang="en-US" sz="1100"/>
              <a:t>石川警察署　　　　　　　　　　　☎0247-26-2191</a:t>
            </a:r>
          </a:p>
        </p:txBody>
      </p:sp>
      <p:sp>
        <p:nvSpPr>
          <p:cNvPr id="1120" name="テキスト 82"/>
          <p:cNvSpPr txBox="1"/>
          <p:nvPr/>
        </p:nvSpPr>
        <p:spPr>
          <a:xfrm>
            <a:off x="4446217" y="3390067"/>
            <a:ext cx="4572000" cy="1753433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ja-JP" altLang="en-US" sz="1200"/>
              <a:t>飼い主のいない猫（野良猫）と共生するための方法として</a:t>
            </a:r>
            <a:endParaRPr lang="ja-JP" altLang="en-US"/>
          </a:p>
          <a:p>
            <a:r>
              <a:rPr lang="ja-JP" altLang="en-US" sz="1200" b="1"/>
              <a:t>「地域猫活動」</a:t>
            </a:r>
            <a:r>
              <a:rPr lang="ja-JP" altLang="en-US" sz="1200"/>
              <a:t>があります。</a:t>
            </a:r>
            <a:endParaRPr lang="ja-JP" altLang="en-US" sz="1200"/>
          </a:p>
          <a:p>
            <a:r>
              <a:rPr lang="ja-JP" altLang="en-US" sz="1200" b="1"/>
              <a:t>「地域猫活動」</a:t>
            </a:r>
            <a:r>
              <a:rPr lang="ja-JP" altLang="en-US" sz="1200"/>
              <a:t>とは、飼い主のいない猫による生活環境の悪化を地域の問題として考え、地域住民が主体となって、その地域にいる飼い主のいない猫に不妊去勢手術を実施し、給餌場所やトイレを適切に管理することで、問題解決に取り組む活動をいいます。</a:t>
            </a:r>
            <a:r>
              <a:rPr lang="ja-JP" altLang="en-US" sz="1200"/>
              <a:t>地域猫活動へのご相談は</a:t>
            </a:r>
            <a:r>
              <a:rPr lang="ja-JP" altLang="en-US" sz="1200" b="1"/>
              <a:t>動物愛護センター</a:t>
            </a:r>
            <a:r>
              <a:rPr lang="ja-JP" altLang="en-US" sz="1200"/>
              <a:t>までお問合せください。</a:t>
            </a:r>
            <a:endParaRPr lang="ja-JP" altLang="en-US" sz="1200"/>
          </a:p>
          <a:p>
            <a:endParaRPr lang="ja-JP" altLang="en-US" sz="1200"/>
          </a:p>
        </p:txBody>
      </p:sp>
      <p:sp>
        <p:nvSpPr>
          <p:cNvPr id="1121" name="四角形 86"/>
          <p:cNvSpPr/>
          <p:nvPr/>
        </p:nvSpPr>
        <p:spPr>
          <a:xfrm>
            <a:off x="4447266" y="3390067"/>
            <a:ext cx="4506682" cy="1584000"/>
          </a:xfrm>
          <a:prstGeom prst="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5.0.2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若松 遥香</dc:creator>
  <cp:lastModifiedBy>佐藤 萌香</cp:lastModifiedBy>
  <dcterms:created xsi:type="dcterms:W3CDTF">2024-07-03T01:20:40Z</dcterms:created>
  <dcterms:modified xsi:type="dcterms:W3CDTF">2025-08-28T00:28:44Z</dcterms:modified>
  <cp:revision>16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